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76" r:id="rId13"/>
    <p:sldId id="277" r:id="rId14"/>
    <p:sldId id="27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-17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791948807358778E-3"/>
          <c:w val="0.65884818217167296"/>
          <c:h val="0.987241610238528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Нац.безопасность и правоохран.деятельность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Нац. Экономика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0.3353899150218666</c:v>
                </c:pt>
                <c:pt idx="1">
                  <c:v>1.2137999342120434E-3</c:v>
                </c:pt>
                <c:pt idx="2">
                  <c:v>0.10218010606183825</c:v>
                </c:pt>
                <c:pt idx="3">
                  <c:v>0.20696017158275867</c:v>
                </c:pt>
                <c:pt idx="4">
                  <c:v>0.1062074942435538</c:v>
                </c:pt>
                <c:pt idx="5">
                  <c:v>7.4770075947461873E-4</c:v>
                </c:pt>
                <c:pt idx="6">
                  <c:v>0.21088924196980305</c:v>
                </c:pt>
                <c:pt idx="7">
                  <c:v>3.0000000000000001E-3</c:v>
                </c:pt>
                <c:pt idx="8">
                  <c:v>3.453018052846421E-2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65817208612812284"/>
          <c:y val="0.24360406834965287"/>
          <c:w val="0.32948223485953143"/>
          <c:h val="0.742886541494042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32098765432098E-3"/>
          <c:y val="6.3842766721689962E-3"/>
          <c:w val="0.99845679012345678"/>
          <c:h val="0.79605246441475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2"/>
            <c:bubble3D val="0"/>
            <c:spPr/>
          </c:dPt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Военно-патриотическое воспитание граждан</c:v>
                </c:pt>
                <c:pt idx="1">
                  <c:v>Организация и проведение досуговых мероприятий</c:v>
                </c:pt>
                <c:pt idx="2">
                  <c:v>Культура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3.1164783794312427E-3</c:v>
                </c:pt>
                <c:pt idx="1">
                  <c:v>0.65601869887027664</c:v>
                </c:pt>
                <c:pt idx="2">
                  <c:v>0.34086482275029217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56141975308641978"/>
          <c:y val="0.80074362074988248"/>
          <c:w val="0.43858024691358027"/>
          <c:h val="0.15855078797595121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87168270632844E-2"/>
          <c:y val="3.7679715896926237E-2"/>
          <c:w val="0.70017838048021774"/>
          <c:h val="0.928470913261995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Доплаты к пенсиям</c:v>
                </c:pt>
                <c:pt idx="1">
                  <c:v>Выплаты вознаграждения приемным родителям</c:v>
                </c:pt>
                <c:pt idx="2">
                  <c:v>Выплаты денежных средств на содержание ребенка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2.5198137478920017E-2</c:v>
                </c:pt>
                <c:pt idx="1">
                  <c:v>0.26498909308576463</c:v>
                </c:pt>
                <c:pt idx="2">
                  <c:v>0.70981276943531546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14037134247108"/>
          <c:y val="0.60991749159239705"/>
          <c:w val="0.29062506075629435"/>
          <c:h val="0.3423956404416032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52428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 eaLnBrk="1" latinLnBrk="0" hangingPunct="1"/>
            <a: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ru-RU" sz="1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1000" b="1" dirty="0">
                <a:latin typeface="Times New Roman"/>
                <a:cs typeface="Times New Roman"/>
              </a:rPr>
              <a:t/>
            </a:r>
            <a:br>
              <a:rPr lang="ru-RU" sz="1000" b="1" dirty="0">
                <a:latin typeface="Times New Roman"/>
                <a:cs typeface="Times New Roman"/>
              </a:rPr>
            </a:br>
            <a:r>
              <a:rPr lang="ru-RU" sz="1000" b="1" dirty="0" smtClean="0">
                <a:latin typeface="Times New Roman"/>
                <a:cs typeface="Times New Roman"/>
              </a:rPr>
              <a:t/>
            </a:r>
            <a:br>
              <a:rPr lang="ru-RU" sz="1000" b="1" dirty="0" smtClean="0">
                <a:latin typeface="Times New Roman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«Бюджет для граждан»</a:t>
            </a:r>
            <a:endParaRPr lang="ru-RU" dirty="0" smtClean="0"/>
          </a:p>
          <a:p>
            <a:pPr rtl="0" eaLnBrk="1" latinLnBrk="0" hangingPunct="1"/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внутригородского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муниципального образования Санкт-Петербурга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муниципальный округ № 75 </a:t>
            </a:r>
            <a:b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на </a:t>
            </a:r>
            <a:r>
              <a:rPr lang="ru-RU" sz="4000" b="1" kern="1200" dirty="0" smtClean="0">
                <a:solidFill>
                  <a:schemeClr val="dk1"/>
                </a:solidFill>
                <a:latin typeface="Times New Roman"/>
                <a:ea typeface="+mn-ea"/>
                <a:cs typeface="Times New Roman"/>
              </a:rPr>
              <a:t>2019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Разделы классификации расходов бюджета</a:t>
            </a:r>
            <a:b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</a:b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МО </a:t>
            </a:r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№ 75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87623" y="1844824"/>
            <a:ext cx="7121363" cy="32113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«Общегосударственные вопросы»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03 00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«Национальная безопасность и правоохранительная деятельность»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04 00 «Национальная экономика»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05 00 «Жилищно-коммунальное хозяйство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00 «Образование»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08 00 «Культура, кинематография»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00 «Социальная политика»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 00 «Физическая культура и спорт»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12 00 «Периодическая печать и издательства»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334784"/>
              </p:ext>
            </p:extLst>
          </p:nvPr>
        </p:nvGraphicFramePr>
        <p:xfrm>
          <a:off x="755576" y="1268760"/>
          <a:ext cx="7560840" cy="47187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52528"/>
                <a:gridCol w="1368152"/>
                <a:gridCol w="1440160"/>
              </a:tblGrid>
              <a:tr h="5568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/>
                        <a:t>Наименование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Сумма на </a:t>
                      </a:r>
                      <a:r>
                        <a:rPr lang="ru-RU" sz="1200" u="none" strike="noStrike" dirty="0" smtClean="0"/>
                        <a:t>2018 год    ( тыс. руб.)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u="none" strike="noStrike" dirty="0" smtClean="0"/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/>
                        <a:t>Сумма на 2019 год    ( тыс. руб.)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6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ОБЩЕГОСУДАРСТВЕННЫЕ </a:t>
                      </a:r>
                      <a:r>
                        <a:rPr lang="ru-RU" sz="1200" u="none" strike="noStrike" dirty="0"/>
                        <a:t>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22207,2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27631,4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6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НАЦИОНАЛЬНАЯ БЕЗОПАСНОСТЬ И </a:t>
                      </a:r>
                      <a:r>
                        <a:rPr lang="ru-RU" sz="1200" u="none" strike="noStrike" baseline="0" dirty="0" smtClean="0"/>
                        <a:t> </a:t>
                      </a:r>
                    </a:p>
                    <a:p>
                      <a:pPr algn="l" fontAlgn="t"/>
                      <a:r>
                        <a:rPr lang="ru-RU" sz="1200" u="none" strike="noStrike" dirty="0" smtClean="0"/>
                        <a:t>  ПРАВООХРАНИТЕЛЬНАЯ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8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</a:t>
                      </a:r>
                      <a:r>
                        <a:rPr lang="ru-RU" sz="1200" u="none" strike="noStrike" dirty="0"/>
                        <a:t>НАЦИОНАЛЬНАЯ 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61,6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95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ЖИЛИЩНО-КОММУНАЛЬНОЕ</a:t>
                      </a:r>
                      <a:r>
                        <a:rPr lang="ru-RU" sz="1200" u="none" strike="noStrike" baseline="0" dirty="0" smtClean="0"/>
                        <a:t>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34177,9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8418,2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</a:t>
                      </a:r>
                      <a:r>
                        <a:rPr lang="ru-RU" sz="1200" u="none" strike="noStrike" dirty="0" smtClean="0"/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3012,4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17050,6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16746,7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17374,3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baseline="0" dirty="0" smtClean="0"/>
                        <a:t>  </a:t>
                      </a:r>
                      <a:r>
                        <a:rPr lang="ru-RU" sz="1200" u="none" strike="noStrike" dirty="0" smtClean="0"/>
                        <a:t>КУЛЬТУРА, КИНЕМАТОРГАФИЯ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8750,0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  ФИЗИЧЕСКАЯ КУЛЬТУРА </a:t>
                      </a:r>
                      <a:r>
                        <a:rPr lang="ru-RU" sz="1200" u="none" strike="noStrike" dirty="0" smtClean="0"/>
                        <a:t>,СПОРТ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155,0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/>
                        <a:t>  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2245,3</a:t>
                      </a:r>
                      <a:endParaRPr lang="ru-RU" sz="1400" u="none" strike="noStrike" dirty="0" smtClean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2844,8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32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   Всего </a:t>
                      </a:r>
                      <a:r>
                        <a:rPr lang="ru-RU" sz="1400" u="none" strike="noStrike" dirty="0"/>
                        <a:t>расходов: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79601,0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/>
                        <a:t>82385,9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Динамика расходов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Структура расходов бюджета на </a:t>
            </a:r>
            <a:r>
              <a:rPr lang="ru-RU" b="1" dirty="0" smtClean="0">
                <a:latin typeface="Times New Roman"/>
                <a:cs typeface="Times New Roman"/>
              </a:rPr>
              <a:t>2019 </a:t>
            </a:r>
            <a:r>
              <a:rPr lang="ru-RU" b="1" dirty="0">
                <a:latin typeface="Times New Roman"/>
                <a:cs typeface="Times New Roman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6939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12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Структура расходов на культуру и образование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743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13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на социальную политику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3813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04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780928"/>
            <a:ext cx="6624736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4400" kern="1200" dirty="0" smtClean="0">
                <a:solidFill>
                  <a:schemeClr val="lt1"/>
                </a:solidFill>
                <a:latin typeface="Times New Roman"/>
                <a:ea typeface="+mn-ea"/>
                <a:cs typeface="Times New Roman"/>
              </a:rPr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44008" y="1582340"/>
            <a:ext cx="4139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показателями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МО № 75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2019.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внутригородского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Санкт-Петербурга муниципальный округ № 75.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23" y="1789711"/>
            <a:ext cx="3848761" cy="32785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268760"/>
            <a:ext cx="381642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-поступающие в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1268760"/>
            <a:ext cx="417646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-выплачиваемые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74721"/>
            <a:ext cx="799288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доходами.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537321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требование, предъявляемое к составлению и утверждению бюджета – это его сбалансированность!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ru-RU" sz="32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420888"/>
            <a:ext cx="3600400" cy="255454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75 составляется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сроком на один год – очередной финансовый год.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Среднесрочный финансовый план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75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составляется сроком на 3 года – очередной финансовый год и плановый период.</a:t>
            </a:r>
          </a:p>
          <a:p>
            <a:pPr indent="446088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два финансовых года, следующих за очередным финансовым годом.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.bykhanova\Desktop\301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087" y="2440446"/>
            <a:ext cx="3626916" cy="2534987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1760" y="76470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40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понятия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 вправо 9"/>
          <p:cNvSpPr/>
          <p:nvPr/>
        </p:nvSpPr>
        <p:spPr>
          <a:xfrm>
            <a:off x="755576" y="1844824"/>
            <a:ext cx="2428892" cy="857256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85786" y="3214686"/>
            <a:ext cx="2428892" cy="785818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827584" y="4365104"/>
            <a:ext cx="2428892" cy="8572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Дефицит(-), профицит (+)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7984" y="1857428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2018 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магнитный диск 22"/>
          <p:cNvSpPr/>
          <p:nvPr/>
        </p:nvSpPr>
        <p:spPr>
          <a:xfrm>
            <a:off x="4392265" y="3355282"/>
            <a:ext cx="1357322" cy="71609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79 601,0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Блок-схема: магнитный диск 23"/>
          <p:cNvSpPr/>
          <p:nvPr/>
        </p:nvSpPr>
        <p:spPr>
          <a:xfrm>
            <a:off x="4392265" y="2420888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77 164,3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Блок-схема: магнитный диск 24"/>
          <p:cNvSpPr/>
          <p:nvPr/>
        </p:nvSpPr>
        <p:spPr>
          <a:xfrm>
            <a:off x="4427984" y="4446795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-2</a:t>
            </a:r>
            <a:r>
              <a:rPr lang="ru-RU" sz="1600" b="1" dirty="0"/>
              <a:t> 436,7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5517232"/>
            <a:ext cx="8136904" cy="73866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Приоритетом бюджетной политики при формировании расходной части бюджета в 2019 году остается ее социальная направленность. Более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52%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планируется направить на социальную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политику, образование и культуру.</a:t>
            </a: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26976"/>
          </a:xfrm>
        </p:spPr>
        <p:txBody>
          <a:bodyPr/>
          <a:lstStyle/>
          <a:p>
            <a:pPr rtl="0" eaLnBrk="1" latinLnBrk="0" hangingPunct="1"/>
            <a:r>
              <a:rPr lang="ru-RU" sz="28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Основные характеристики бюджета, тыс.руб.</a:t>
            </a:r>
            <a:endParaRPr lang="ru-RU" sz="28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88224" y="1857428"/>
            <a:ext cx="1214446" cy="2857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2019 год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Блок-схема: магнитный диск 29"/>
          <p:cNvSpPr/>
          <p:nvPr/>
        </p:nvSpPr>
        <p:spPr>
          <a:xfrm>
            <a:off x="6552504" y="3343521"/>
            <a:ext cx="1330415" cy="72785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82385,9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1" name="Блок-схема: магнитный диск 30"/>
          <p:cNvSpPr/>
          <p:nvPr/>
        </p:nvSpPr>
        <p:spPr>
          <a:xfrm>
            <a:off x="6552505" y="2420887"/>
            <a:ext cx="1285884" cy="64294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81675,3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2" name="Блок-схема: магнитный диск 31"/>
          <p:cNvSpPr/>
          <p:nvPr/>
        </p:nvSpPr>
        <p:spPr>
          <a:xfrm>
            <a:off x="6525597" y="4446794"/>
            <a:ext cx="1357322" cy="553271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-710,6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Доходы бюджета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41568" y="2780928"/>
            <a:ext cx="2562280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поступление от уплаты федеральных, региональных и местных налогов и сборов, предусмотренных Налоговым Кодексом Российской Федерации, законодательством Санкт-Петербургом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880" y="2780928"/>
            <a:ext cx="2592288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платежи, которые включают в себя: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•восстановительная стоимость зеленых насаждений;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•штрафы за нарушение законодательства;</a:t>
            </a:r>
          </a:p>
          <a:p>
            <a:pPr indent="174625"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•иные неналоговые доходы.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2780928"/>
            <a:ext cx="2304256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поступления в местный бюджет межбюджетных трансфертов в виде дотаций, субсидий, субвенций и иных межбюджетных трансфертов 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1568" y="1412776"/>
            <a:ext cx="80348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665712"/>
              </p:ext>
            </p:extLst>
          </p:nvPr>
        </p:nvGraphicFramePr>
        <p:xfrm>
          <a:off x="683568" y="1556792"/>
          <a:ext cx="7488832" cy="423366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52528"/>
                <a:gridCol w="1368152"/>
                <a:gridCol w="1368152"/>
              </a:tblGrid>
              <a:tr h="49766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Налоги и сборы, установленные законодательством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Норматив отчисления в бюджет МО </a:t>
                      </a:r>
                      <a:r>
                        <a:rPr kumimoji="0" lang="ru-RU" sz="1400" kern="1200" baseline="0" dirty="0" smtClean="0"/>
                        <a:t>№ 75, </a:t>
                      </a:r>
                      <a:r>
                        <a:rPr kumimoji="0" lang="ru-RU" sz="1400" kern="1200" baseline="0" dirty="0" smtClean="0"/>
                        <a:t>%	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27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7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1. </a:t>
                      </a:r>
                      <a:r>
                        <a:rPr kumimoji="0" lang="ru-RU" sz="1400" kern="1200" dirty="0" smtClean="0"/>
                        <a:t>Налог, взимаемый в связи с применением упрощенной системы налогообложения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1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2. </a:t>
                      </a:r>
                      <a:r>
                        <a:rPr kumimoji="0" lang="ru-RU" sz="1400" kern="1200" dirty="0" smtClean="0"/>
                        <a:t>Единый налог на вмененный доход для отдельных видов деятельности </a:t>
                      </a:r>
                      <a:r>
                        <a:rPr kumimoji="0" lang="ru-RU" sz="1800" kern="1200" baseline="0" dirty="0" smtClean="0"/>
                        <a:t>	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1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3. </a:t>
                      </a:r>
                      <a:r>
                        <a:rPr kumimoji="0" lang="ru-RU" sz="1400" kern="1200" dirty="0" smtClean="0"/>
                        <a:t>Налог, взимаемый в связи с применением патентной системы налогообложения </a:t>
                      </a:r>
                      <a:r>
                        <a:rPr kumimoji="0" lang="ru-RU" sz="1800" kern="1200" baseline="0" dirty="0" smtClean="0"/>
                        <a:t>	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2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4. Налог на имущество физических лиц</a:t>
                      </a:r>
                      <a:endParaRPr kumimoji="0"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7508"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4. Налог с имущества, переходящего в порядке наследования или дарения, в части погашения задолженности и по перерасчетам прошлых лет. </a:t>
                      </a:r>
                      <a:endParaRPr kumimoji="0"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100%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Нормативы отчислений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64915"/>
              </p:ext>
            </p:extLst>
          </p:nvPr>
        </p:nvGraphicFramePr>
        <p:xfrm>
          <a:off x="1691680" y="2492896"/>
          <a:ext cx="5937506" cy="19507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832909"/>
                <a:gridCol w="1149389"/>
                <a:gridCol w="955208"/>
              </a:tblGrid>
              <a:tr h="36600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</a:p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</a:t>
                      </a:r>
                      <a:r>
                        <a:rPr lang="ru-RU" sz="1400" dirty="0" smtClean="0"/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Налоговые доходы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53 196,2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58040,8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Неналоговые доходы (тыс.руб.)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5034,5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4088,2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/>
                        <a:t>Безвозмездные поступления (тыс.руб.)	</a:t>
                      </a:r>
                      <a:endParaRPr kumimoji="0" lang="ru-RU" sz="14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18 933,6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19546,3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/>
                        <a:t>Итого доходов (тыс.руб.)	</a:t>
                      </a:r>
                      <a:endParaRPr kumimoji="0" lang="ru-RU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77 164,3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81675,3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rtl="0" eaLnBrk="1" latinLnBrk="0" hangingPunct="1"/>
            <a:r>
              <a:rPr lang="ru-RU" sz="3600" b="1" kern="1200" dirty="0" smtClean="0">
                <a:solidFill>
                  <a:schemeClr val="tx1"/>
                </a:solidFill>
                <a:latin typeface="Times New Roman"/>
                <a:ea typeface="+mn-ea"/>
                <a:cs typeface="Times New Roman"/>
              </a:rPr>
              <a:t>Динамика поступления доходов</a:t>
            </a:r>
            <a:endParaRPr lang="ru-RU" sz="3600" kern="1200" dirty="0" smtClean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72518" cy="11612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68760"/>
            <a:ext cx="6030416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- расходуемые из бюджета денежные средства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2348880"/>
            <a:ext cx="4572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распределены по: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3429000"/>
            <a:ext cx="2006464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73624" y="3429000"/>
            <a:ext cx="2160240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72200" y="3429000"/>
            <a:ext cx="2088232" cy="2016224"/>
          </a:xfrm>
          <a:prstGeom prst="ellips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68468" y="4067780"/>
            <a:ext cx="17806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Главным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распорядителям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бюджетных средств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6575" y="4149080"/>
            <a:ext cx="2006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Целевым программам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8585</TotalTime>
  <Words>637</Words>
  <Application>Microsoft Office PowerPoint</Application>
  <PresentationFormat>Экран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«Бюджет для граждан» внутригородского муниципального образования Санкт-Петербурга муниципальный округ № 75  на 2019 год </vt:lpstr>
      <vt:lpstr>Бюджет для граждан</vt:lpstr>
      <vt:lpstr>Основные понятия </vt:lpstr>
      <vt:lpstr>Основные понятия  </vt:lpstr>
      <vt:lpstr>Основные характеристики бюджета, тыс.руб. </vt:lpstr>
      <vt:lpstr>Доходы бюджета </vt:lpstr>
      <vt:lpstr>Нормативы отчислений </vt:lpstr>
      <vt:lpstr>Динамика поступления доходов </vt:lpstr>
      <vt:lpstr>Расходы бюджета</vt:lpstr>
      <vt:lpstr>Разделы классификации расходов бюджета МО № 75 </vt:lpstr>
      <vt:lpstr>Динамика расходов бюджета</vt:lpstr>
      <vt:lpstr>Структура расходов бюджета на 2019 год</vt:lpstr>
      <vt:lpstr>Структура расходов на культуру и образование на 2019 год</vt:lpstr>
      <vt:lpstr>Структура расходов на социальную политику на 2019 год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 Быханова</dc:creator>
  <cp:lastModifiedBy>Nataly</cp:lastModifiedBy>
  <cp:revision>721</cp:revision>
  <dcterms:created xsi:type="dcterms:W3CDTF">2019-03-21T07:49:10Z</dcterms:created>
  <dcterms:modified xsi:type="dcterms:W3CDTF">2020-03-20T17:28:45Z</dcterms:modified>
</cp:coreProperties>
</file>